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9" r:id="rId4"/>
    <p:sldId id="268" r:id="rId5"/>
    <p:sldId id="258" r:id="rId6"/>
    <p:sldId id="259" r:id="rId7"/>
    <p:sldId id="260" r:id="rId8"/>
    <p:sldId id="261" r:id="rId9"/>
    <p:sldId id="275" r:id="rId10"/>
    <p:sldId id="263" r:id="rId11"/>
    <p:sldId id="273" r:id="rId12"/>
    <p:sldId id="274" r:id="rId13"/>
    <p:sldId id="265" r:id="rId14"/>
    <p:sldId id="270" r:id="rId15"/>
    <p:sldId id="272" r:id="rId16"/>
    <p:sldId id="266" r:id="rId17"/>
    <p:sldId id="277" r:id="rId18"/>
    <p:sldId id="267" r:id="rId19"/>
    <p:sldId id="271" r:id="rId20"/>
    <p:sldId id="279" r:id="rId21"/>
    <p:sldId id="276" r:id="rId22"/>
    <p:sldId id="262" r:id="rId23"/>
    <p:sldId id="278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34" autoAdjust="0"/>
    <p:restoredTop sz="94660"/>
  </p:normalViewPr>
  <p:slideViewPr>
    <p:cSldViewPr>
      <p:cViewPr varScale="1">
        <p:scale>
          <a:sx n="101" d="100"/>
          <a:sy n="101" d="100"/>
        </p:scale>
        <p:origin x="-123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66547-C7E6-49CC-BEFD-CF21B897B2AC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295C0-9150-4F0E-8E74-5E6E7AD1E6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66547-C7E6-49CC-BEFD-CF21B897B2AC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295C0-9150-4F0E-8E74-5E6E7AD1E6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66547-C7E6-49CC-BEFD-CF21B897B2AC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295C0-9150-4F0E-8E74-5E6E7AD1E6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66547-C7E6-49CC-BEFD-CF21B897B2AC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295C0-9150-4F0E-8E74-5E6E7AD1E6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66547-C7E6-49CC-BEFD-CF21B897B2AC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295C0-9150-4F0E-8E74-5E6E7AD1E6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66547-C7E6-49CC-BEFD-CF21B897B2AC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295C0-9150-4F0E-8E74-5E6E7AD1E6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66547-C7E6-49CC-BEFD-CF21B897B2AC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295C0-9150-4F0E-8E74-5E6E7AD1E6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66547-C7E6-49CC-BEFD-CF21B897B2AC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295C0-9150-4F0E-8E74-5E6E7AD1E6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66547-C7E6-49CC-BEFD-CF21B897B2AC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295C0-9150-4F0E-8E74-5E6E7AD1E6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66547-C7E6-49CC-BEFD-CF21B897B2AC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295C0-9150-4F0E-8E74-5E6E7AD1E6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66547-C7E6-49CC-BEFD-CF21B897B2AC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295C0-9150-4F0E-8E74-5E6E7AD1E6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066547-C7E6-49CC-BEFD-CF21B897B2AC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6295C0-9150-4F0E-8E74-5E6E7AD1E68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762000"/>
            <a:ext cx="9144000" cy="4038600"/>
          </a:xfrm>
        </p:spPr>
        <p:txBody>
          <a:bodyPr>
            <a:noAutofit/>
          </a:bodyPr>
          <a:lstStyle/>
          <a:p>
            <a:r>
              <a:rPr lang="en-US" sz="6700" b="1" dirty="0" smtClean="0"/>
              <a:t/>
            </a:r>
            <a:br>
              <a:rPr lang="en-US" sz="6700" b="1" dirty="0" smtClean="0"/>
            </a:br>
            <a:r>
              <a:rPr lang="en-US" sz="6700" b="1" dirty="0" smtClean="0"/>
              <a:t/>
            </a:r>
            <a:br>
              <a:rPr lang="en-US" sz="6700" b="1" dirty="0" smtClean="0"/>
            </a:br>
            <a:r>
              <a:rPr lang="en-US" b="1" dirty="0" smtClean="0"/>
              <a:t>ADVICE FOR MUNICIPALITIES </a:t>
            </a:r>
            <a:br>
              <a:rPr lang="en-US" b="1" dirty="0" smtClean="0"/>
            </a:br>
            <a:r>
              <a:rPr lang="en-US" b="1" dirty="0" smtClean="0"/>
              <a:t>ON HOW TO DEAL WITH </a:t>
            </a:r>
            <a:br>
              <a:rPr lang="en-US" b="1" dirty="0" smtClean="0"/>
            </a:br>
            <a:r>
              <a:rPr lang="en-US" sz="6100" b="1" dirty="0" smtClean="0"/>
              <a:t>ELECTRONIC BILLBOARD </a:t>
            </a:r>
            <a:r>
              <a:rPr lang="en-US" b="1" dirty="0" smtClean="0"/>
              <a:t>LIGHTING ISSUES</a:t>
            </a:r>
            <a:r>
              <a:rPr lang="en-US" sz="6700" b="1" dirty="0" smtClean="0"/>
              <a:t/>
            </a:r>
            <a:br>
              <a:rPr lang="en-US" sz="6700" b="1" dirty="0" smtClean="0"/>
            </a:br>
            <a:r>
              <a:rPr lang="en-US" sz="3600" dirty="0" smtClean="0"/>
              <a:t>or</a:t>
            </a:r>
            <a:r>
              <a:rPr lang="en-US" sz="5400" b="1" dirty="0" smtClean="0"/>
              <a:t/>
            </a:r>
            <a:br>
              <a:rPr lang="en-US" sz="5400" b="1" dirty="0" smtClean="0"/>
            </a:br>
            <a:r>
              <a:rPr lang="en-US" sz="4000" b="1" dirty="0" smtClean="0"/>
              <a:t>HOW TO PREVENT GLARING ERRORS</a:t>
            </a:r>
            <a:br>
              <a:rPr lang="en-US" sz="4000" b="1" dirty="0" smtClean="0"/>
            </a:b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2400" b="1" dirty="0" smtClean="0"/>
              <a:t>Pennsylvania Outdoor Lighting Council</a:t>
            </a:r>
            <a:br>
              <a:rPr lang="en-US" sz="2400" b="1" dirty="0" smtClean="0"/>
            </a:br>
            <a:r>
              <a:rPr lang="en-US" sz="1600" b="1" dirty="0" smtClean="0"/>
              <a:t>A Pennsylvania Chapter of the International Dark Sky Assn</a:t>
            </a:r>
            <a:br>
              <a:rPr lang="en-US" sz="1600" b="1" dirty="0" smtClean="0"/>
            </a:br>
            <a:endParaRPr lang="en-U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HAS CHANGED?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/>
          <a:lstStyle/>
          <a:p>
            <a:pPr lvl="1">
              <a:buNone/>
            </a:pPr>
            <a:r>
              <a:rPr lang="en-US" dirty="0" smtClean="0"/>
              <a:t>Traditional billboards use external light sources, aimed up or down toward the sign face.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/>
          </a:p>
        </p:txBody>
      </p:sp>
      <p:pic>
        <p:nvPicPr>
          <p:cNvPr id="4" name="Picture 3" descr="BottomLit Billboar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00200" y="2362200"/>
            <a:ext cx="5691690" cy="350575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429000" y="5943600"/>
            <a:ext cx="2508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BOTTOM LIT BILLBOARD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HAS CHANGED?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1447800"/>
          </a:xfrm>
        </p:spPr>
        <p:txBody>
          <a:bodyPr/>
          <a:lstStyle/>
          <a:p>
            <a:pPr lvl="1">
              <a:buNone/>
            </a:pPr>
            <a:r>
              <a:rPr lang="en-US" dirty="0" smtClean="0"/>
              <a:t>LED billboards are back-lighted with the LEDs aimed out and down toward the viewer.  </a:t>
            </a:r>
          </a:p>
          <a:p>
            <a:pPr lvl="1">
              <a:buNone/>
            </a:pP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276600" y="6096000"/>
            <a:ext cx="28366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BACK LIT LED BILLBOARD</a:t>
            </a:r>
            <a:endParaRPr lang="en-US" sz="2000" b="1" dirty="0"/>
          </a:p>
        </p:txBody>
      </p:sp>
      <p:pic>
        <p:nvPicPr>
          <p:cNvPr id="6" name="Picture 5" descr="billboard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76400" y="2438400"/>
            <a:ext cx="5302354" cy="35284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362200"/>
            <a:ext cx="8458200" cy="2392363"/>
          </a:xfrm>
          <a:solidFill>
            <a:schemeClr val="bg1"/>
          </a:solidFill>
        </p:spPr>
        <p:txBody>
          <a:bodyPr/>
          <a:lstStyle/>
          <a:p>
            <a:pPr algn="ctr">
              <a:buNone/>
            </a:pPr>
            <a:endParaRPr lang="en-US" dirty="0" smtClean="0"/>
          </a:p>
          <a:p>
            <a:pPr algn="ctr">
              <a:spcBef>
                <a:spcPts val="2400"/>
              </a:spcBef>
              <a:buNone/>
            </a:pPr>
            <a:r>
              <a:rPr lang="en-US" sz="4800" b="1" dirty="0" smtClean="0"/>
              <a:t>THE GOOD, THE BAD, THE UGLY</a:t>
            </a:r>
            <a:endParaRPr lang="en-US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GOOD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763000" cy="50292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LEDs have less power consumption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Brightness adjustable to accommodate changing ambient light levels and after hours dimming .</a:t>
            </a:r>
            <a:endParaRPr lang="en-US" sz="2800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Have much longer light source life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Put less light into the sky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Contain no mercury or lead</a:t>
            </a:r>
          </a:p>
          <a:p>
            <a:pPr>
              <a:lnSpc>
                <a:spcPct val="150000"/>
              </a:lnSpc>
              <a:buNone/>
            </a:pPr>
            <a:endParaRPr lang="en-US" dirty="0"/>
          </a:p>
        </p:txBody>
      </p:sp>
      <p:pic>
        <p:nvPicPr>
          <p:cNvPr id="4" name="Picture 3" descr="Billboard Fo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34200" y="3599697"/>
            <a:ext cx="1848926" cy="299537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610600" cy="4953000"/>
          </a:xfrm>
        </p:spPr>
        <p:txBody>
          <a:bodyPr>
            <a:normAutofit/>
          </a:bodyPr>
          <a:lstStyle/>
          <a:p>
            <a:pPr>
              <a:spcAft>
                <a:spcPts val="900"/>
              </a:spcAft>
            </a:pPr>
            <a:r>
              <a:rPr lang="en-US" dirty="0" smtClean="0"/>
              <a:t>Typically excessively bright/glary</a:t>
            </a:r>
          </a:p>
          <a:p>
            <a:pPr>
              <a:spcAft>
                <a:spcPts val="900"/>
              </a:spcAft>
            </a:pPr>
            <a:r>
              <a:rPr lang="en-US" dirty="0" smtClean="0"/>
              <a:t>Moving </a:t>
            </a:r>
            <a:r>
              <a:rPr lang="en-US" smtClean="0"/>
              <a:t>message may promote </a:t>
            </a:r>
            <a:r>
              <a:rPr lang="en-US" dirty="0" smtClean="0"/>
              <a:t>driver distraction</a:t>
            </a:r>
          </a:p>
          <a:p>
            <a:pPr>
              <a:spcAft>
                <a:spcPts val="1000"/>
              </a:spcAft>
            </a:pPr>
            <a:r>
              <a:rPr lang="en-US" dirty="0" smtClean="0"/>
              <a:t>Driver vision may be hampered after passing from bright sign into dark area</a:t>
            </a:r>
          </a:p>
          <a:p>
            <a:pPr>
              <a:spcAft>
                <a:spcPts val="900"/>
              </a:spcAft>
            </a:pPr>
            <a:r>
              <a:rPr lang="en-US" dirty="0" smtClean="0"/>
              <a:t>Light trespass into homes</a:t>
            </a:r>
          </a:p>
          <a:p>
            <a:pPr lvl="1">
              <a:spcAft>
                <a:spcPts val="900"/>
              </a:spcAft>
            </a:pPr>
            <a:r>
              <a:rPr lang="en-US" dirty="0" smtClean="0"/>
              <a:t>Potential residential property </a:t>
            </a:r>
            <a:br>
              <a:rPr lang="en-US" dirty="0" smtClean="0"/>
            </a:br>
            <a:r>
              <a:rPr lang="en-US" dirty="0" smtClean="0"/>
              <a:t>devaluation</a:t>
            </a:r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5" name="Picture 4" descr="DriverGlar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19800" y="3581400"/>
            <a:ext cx="2806700" cy="225456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UGLY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763000" cy="4525963"/>
          </a:xfrm>
        </p:spPr>
        <p:txBody>
          <a:bodyPr/>
          <a:lstStyle/>
          <a:p>
            <a:r>
              <a:rPr lang="en-US" dirty="0" smtClean="0"/>
              <a:t>Incessant on/off flashing in the night sky as message changes, causes annoyance, big time.  </a:t>
            </a:r>
          </a:p>
          <a:p>
            <a:r>
              <a:rPr lang="en-US" dirty="0" smtClean="0"/>
              <a:t>Flashing in bedroom window can disrupt sleep and impact health.  </a:t>
            </a:r>
          </a:p>
          <a:p>
            <a:r>
              <a:rPr lang="en-US" dirty="0" smtClean="0"/>
              <a:t>Negative impact on habitat of flora and fauna</a:t>
            </a:r>
          </a:p>
          <a:p>
            <a:pPr marL="747713">
              <a:buNone/>
            </a:pPr>
            <a:r>
              <a:rPr lang="en-US" dirty="0" smtClean="0"/>
              <a:t>and bird navigation</a:t>
            </a:r>
          </a:p>
          <a:p>
            <a:pPr>
              <a:buNone/>
            </a:pPr>
            <a:endParaRPr lang="en-US" dirty="0"/>
          </a:p>
        </p:txBody>
      </p:sp>
      <p:grpSp>
        <p:nvGrpSpPr>
          <p:cNvPr id="4" name="Group 30"/>
          <p:cNvGrpSpPr>
            <a:grpSpLocks/>
          </p:cNvGrpSpPr>
          <p:nvPr/>
        </p:nvGrpSpPr>
        <p:grpSpPr bwMode="auto">
          <a:xfrm>
            <a:off x="6400800" y="4038600"/>
            <a:ext cx="2057400" cy="2619375"/>
            <a:chOff x="457200" y="3657600"/>
            <a:chExt cx="2057400" cy="2619756"/>
          </a:xfrm>
        </p:grpSpPr>
        <p:pic>
          <p:nvPicPr>
            <p:cNvPr id="5" name="Picture 7" descr="sleepless1.jp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57200" y="3657600"/>
              <a:ext cx="2057400" cy="26197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6" name="Group 29"/>
            <p:cNvGrpSpPr>
              <a:grpSpLocks/>
            </p:cNvGrpSpPr>
            <p:nvPr/>
          </p:nvGrpSpPr>
          <p:grpSpPr bwMode="auto">
            <a:xfrm>
              <a:off x="1981200" y="4267200"/>
              <a:ext cx="533400" cy="990600"/>
              <a:chOff x="2057400" y="4191000"/>
              <a:chExt cx="533400" cy="990600"/>
            </a:xfrm>
          </p:grpSpPr>
          <p:sp>
            <p:nvSpPr>
              <p:cNvPr id="10" name="Rectangle 8"/>
              <p:cNvSpPr>
                <a:spLocks noChangeArrowheads="1"/>
              </p:cNvSpPr>
              <p:nvPr/>
            </p:nvSpPr>
            <p:spPr bwMode="auto">
              <a:xfrm>
                <a:off x="2057400" y="4191000"/>
                <a:ext cx="533400" cy="990600"/>
              </a:xfrm>
              <a:prstGeom prst="rect">
                <a:avLst/>
              </a:prstGeom>
              <a:solidFill>
                <a:srgbClr val="FFFF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cxnSp>
            <p:nvCxnSpPr>
              <p:cNvPr id="11" name="Straight Connector 12"/>
              <p:cNvCxnSpPr>
                <a:cxnSpLocks noChangeShapeType="1"/>
                <a:stCxn id="10" idx="1"/>
                <a:endCxn id="10" idx="3"/>
              </p:cNvCxnSpPr>
              <p:nvPr/>
            </p:nvCxnSpPr>
            <p:spPr bwMode="auto">
              <a:xfrm>
                <a:off x="2057400" y="4686300"/>
                <a:ext cx="533400" cy="0"/>
              </a:xfrm>
              <a:prstGeom prst="line">
                <a:avLst/>
              </a:prstGeom>
              <a:noFill/>
              <a:ln w="19050" algn="ctr">
                <a:solidFill>
                  <a:schemeClr val="bg2"/>
                </a:solidFill>
                <a:round/>
                <a:headEnd/>
                <a:tailEnd/>
              </a:ln>
            </p:spPr>
          </p:cxnSp>
        </p:grpSp>
      </p:grpSp>
      <p:pic>
        <p:nvPicPr>
          <p:cNvPr id="20" name="Picture 19" descr="raccoo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05200" y="4724400"/>
            <a:ext cx="2438400" cy="1828800"/>
          </a:xfrm>
          <a:prstGeom prst="rect">
            <a:avLst/>
          </a:prstGeom>
        </p:spPr>
      </p:pic>
      <p:pic>
        <p:nvPicPr>
          <p:cNvPr id="15" name="Picture 14" descr="migrating_birds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1000" y="4724400"/>
            <a:ext cx="2748197" cy="1828800"/>
          </a:xfrm>
          <a:prstGeom prst="rect">
            <a:avLst/>
          </a:prstGeom>
        </p:spPr>
      </p:pic>
      <p:pic>
        <p:nvPicPr>
          <p:cNvPr id="16" name="Picture 15" descr="Clock 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934200" y="4648200"/>
            <a:ext cx="385762" cy="385762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7924800" y="4648200"/>
            <a:ext cx="533400" cy="990600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74638"/>
            <a:ext cx="8915400" cy="1143000"/>
          </a:xfrm>
        </p:spPr>
        <p:txBody>
          <a:bodyPr>
            <a:normAutofit fontScale="90000"/>
          </a:bodyPr>
          <a:lstStyle/>
          <a:p>
            <a:r>
              <a:rPr lang="en-US" smtClean="0"/>
              <a:t>LIGHTING IMPACT LOCATION DEPENDENT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458200" cy="4724400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dirty="0" smtClean="0"/>
              <a:t>In commercial/industrial district with high ambient light level, potential billboard brightness impact may be minimal and require minimal regulation.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In or near residential district or within an area with low ambient lighting, billboard brightness impact can be intolerable and require strict regulation. 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MINIMIZING THE UGLY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686800" cy="4724400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dirty="0" smtClean="0"/>
              <a:t>Control where billboards are permitted</a:t>
            </a:r>
          </a:p>
          <a:p>
            <a:pPr lvl="1">
              <a:spcAft>
                <a:spcPts val="1200"/>
              </a:spcAft>
            </a:pPr>
            <a:r>
              <a:rPr lang="en-US" dirty="0" smtClean="0"/>
              <a:t>In which zoning districts</a:t>
            </a:r>
          </a:p>
          <a:p>
            <a:pPr lvl="1">
              <a:spcAft>
                <a:spcPts val="1200"/>
              </a:spcAft>
            </a:pPr>
            <a:r>
              <a:rPr lang="en-US" dirty="0" smtClean="0"/>
              <a:t>On limited access roads, not at or near intersections, exit or entrance ramps or merging lanes</a:t>
            </a:r>
          </a:p>
          <a:p>
            <a:pPr lvl="1">
              <a:spcAft>
                <a:spcPts val="1200"/>
              </a:spcAft>
            </a:pPr>
            <a:r>
              <a:rPr lang="en-US" dirty="0" smtClean="0"/>
              <a:t>Not where board face or flashing light visible from a residential use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Control minimum spacing between sign locations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MINIMIZING THE UGLY contd.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534400" cy="5181600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dirty="0" smtClean="0"/>
              <a:t>Control minimum duration of message</a:t>
            </a:r>
          </a:p>
          <a:p>
            <a:pPr lvl="1">
              <a:spcAft>
                <a:spcPts val="1200"/>
              </a:spcAft>
            </a:pPr>
            <a:r>
              <a:rPr lang="en-US" dirty="0" smtClean="0"/>
              <a:t>Sign industry advocates 8 seconds</a:t>
            </a:r>
          </a:p>
          <a:p>
            <a:pPr lvl="1">
              <a:spcAft>
                <a:spcPts val="1200"/>
              </a:spcAft>
            </a:pPr>
            <a:r>
              <a:rPr lang="en-US" dirty="0" smtClean="0"/>
              <a:t>Recommend 30 – 60 seconds depending upon location of board with respect to traffic speed</a:t>
            </a:r>
          </a:p>
          <a:p>
            <a:r>
              <a:rPr lang="en-US" dirty="0" smtClean="0"/>
              <a:t>Control message change transition time</a:t>
            </a:r>
          </a:p>
          <a:p>
            <a:pPr lvl="1"/>
            <a:r>
              <a:rPr lang="en-US" dirty="0" smtClean="0"/>
              <a:t>Should be instant – no fade, blur or slide off.  </a:t>
            </a:r>
          </a:p>
          <a:p>
            <a:pPr marL="342900" lvl="1" indent="-342900">
              <a:spcAft>
                <a:spcPts val="1200"/>
              </a:spcAft>
              <a:buFont typeface="Arial" pitchFamily="34" charset="0"/>
              <a:buChar char="•"/>
            </a:pPr>
            <a:r>
              <a:rPr lang="en-US" sz="3200" dirty="0" smtClean="0"/>
              <a:t>Require message to freeze in off mode in event of board malfunction.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dirty="0" smtClean="0"/>
              <a:t>MINIMIZING THE UGLY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6868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If in area sensitive to ambient light: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Control maximum dimensions of board lighted area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Control maximum day and night brightness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Control time and degree of dimming</a:t>
            </a:r>
          </a:p>
          <a:p>
            <a:pPr lvl="1"/>
            <a:r>
              <a:rPr lang="en-US" dirty="0" smtClean="0"/>
              <a:t>Control if and when sign must be shut off nightly</a:t>
            </a:r>
            <a:br>
              <a:rPr lang="en-US" dirty="0" smtClean="0"/>
            </a:br>
            <a:r>
              <a:rPr lang="en-US" dirty="0" smtClean="0"/>
              <a:t>at close of business or in residential zone.  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 descr="ProgramTim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28800" y="4800600"/>
            <a:ext cx="1229868" cy="14630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0800000" flipV="1">
            <a:off x="685800" y="457200"/>
            <a:ext cx="7162800" cy="4111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MINIMIZING THE UGLY contd.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534400" cy="2743200"/>
          </a:xfrm>
        </p:spPr>
        <p:txBody>
          <a:bodyPr>
            <a:normAutofit lnSpcReduction="10000"/>
          </a:bodyPr>
          <a:lstStyle/>
          <a:p>
            <a:pPr>
              <a:spcAft>
                <a:spcPts val="1200"/>
              </a:spcAft>
            </a:pPr>
            <a:r>
              <a:rPr lang="en-US" dirty="0" smtClean="0"/>
              <a:t>Hold applicant responsible for demonstrating conformance with approved brightness values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Hold applicant responsible for post-installation brightness adjustment, if determined to be necessary.  </a:t>
            </a:r>
          </a:p>
        </p:txBody>
      </p:sp>
      <p:pic>
        <p:nvPicPr>
          <p:cNvPr id="5" name="Picture 4" descr="billboard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08382" y="3657600"/>
            <a:ext cx="5070763" cy="2743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SIGN BRIGHTNESS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458200" cy="2590800"/>
          </a:xfrm>
        </p:spPr>
        <p:txBody>
          <a:bodyPr>
            <a:normAutofit/>
          </a:bodyPr>
          <a:lstStyle/>
          <a:p>
            <a:r>
              <a:rPr lang="en-US" dirty="0" smtClean="0"/>
              <a:t>What metric should be used in ordinance to measure and control sign-face brightness?  </a:t>
            </a:r>
          </a:p>
          <a:p>
            <a:pPr lvl="1"/>
            <a:r>
              <a:rPr lang="en-US" dirty="0" smtClean="0"/>
              <a:t>Should ordinance use footcandles (illuminance)?</a:t>
            </a:r>
          </a:p>
          <a:p>
            <a:pPr lvl="1"/>
            <a:r>
              <a:rPr lang="en-US" dirty="0" smtClean="0"/>
              <a:t>Should ordinance use cd/m² [nits] (luminance) ?</a:t>
            </a:r>
          </a:p>
        </p:txBody>
      </p:sp>
      <p:pic>
        <p:nvPicPr>
          <p:cNvPr id="4" name="Picture 3" descr="pictureOn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09584" y="3505200"/>
            <a:ext cx="2147684" cy="1892007"/>
          </a:xfrm>
          <a:prstGeom prst="rect">
            <a:avLst/>
          </a:prstGeom>
        </p:spPr>
      </p:pic>
      <p:pic>
        <p:nvPicPr>
          <p:cNvPr id="5" name="Picture 4" descr="LuminanceMeter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24600" y="3531476"/>
            <a:ext cx="1243584" cy="180105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95400" y="5562600"/>
            <a:ext cx="220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Illuminance (Footcandle) Meter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257800" y="5562600"/>
            <a:ext cx="342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Luminance 1 Degree Spot Meter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SIGN BRIGHTNESS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334000"/>
          </a:xfrm>
        </p:spPr>
        <p:txBody>
          <a:bodyPr>
            <a:normAutofit/>
          </a:bodyPr>
          <a:lstStyle/>
          <a:p>
            <a:r>
              <a:rPr lang="en-US" dirty="0" smtClean="0"/>
              <a:t>Footcandles measure light received by the eye</a:t>
            </a:r>
          </a:p>
          <a:p>
            <a:pPr lvl="1"/>
            <a:r>
              <a:rPr lang="en-US" dirty="0" smtClean="0"/>
              <a:t>not only from sign face but also from surrounding light sources whose rays reach viewer’s eyes.  Difficult to isolate just sign contribution.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Footcandles vary inversely with the square of the  distance from the sign to the viewer</a:t>
            </a:r>
          </a:p>
          <a:p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pic>
        <p:nvPicPr>
          <p:cNvPr id="8" name="Picture 7" descr="HumanEye 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62400" y="3810000"/>
            <a:ext cx="1638570" cy="1232206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>
          <a:xfrm flipH="1" flipV="1">
            <a:off x="5029200" y="4495800"/>
            <a:ext cx="609600" cy="2286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3733800" y="3581400"/>
            <a:ext cx="762000" cy="5334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3733800" y="4495800"/>
            <a:ext cx="609600" cy="3810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5105400" y="3581400"/>
            <a:ext cx="838200" cy="6858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SIGN BRIGHTNESS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054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Nits (cd/m²) measure brightness on sign face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lvl="1"/>
            <a:r>
              <a:rPr lang="en-US" dirty="0" smtClean="0"/>
              <a:t>Minimally influenced by surrounding light sources</a:t>
            </a:r>
          </a:p>
          <a:p>
            <a:pPr lvl="1"/>
            <a:r>
              <a:rPr lang="en-US" dirty="0" smtClean="0"/>
              <a:t>Distance from sign face not critical.  Luminance does not vary with distance, only apparent size of source varies. </a:t>
            </a:r>
            <a:endParaRPr lang="en-US" smtClean="0"/>
          </a:p>
          <a:p>
            <a:pPr lvl="1"/>
            <a:endParaRPr lang="en-US" dirty="0" smtClean="0"/>
          </a:p>
          <a:p>
            <a:r>
              <a:rPr lang="en-US" dirty="0" smtClean="0"/>
              <a:t>Luminance, rather than illuminance, is the better metric choice.</a:t>
            </a:r>
          </a:p>
          <a:p>
            <a:endParaRPr lang="en-US" dirty="0" smtClean="0"/>
          </a:p>
        </p:txBody>
      </p:sp>
      <p:pic>
        <p:nvPicPr>
          <p:cNvPr id="22" name="Picture 21" descr="LED Billboard4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67000" y="1981200"/>
            <a:ext cx="3235216" cy="1905000"/>
          </a:xfrm>
          <a:prstGeom prst="rect">
            <a:avLst/>
          </a:prstGeom>
        </p:spPr>
      </p:pic>
      <p:cxnSp>
        <p:nvCxnSpPr>
          <p:cNvPr id="24" name="Straight Arrow Connector 23"/>
          <p:cNvCxnSpPr/>
          <p:nvPr/>
        </p:nvCxnSpPr>
        <p:spPr>
          <a:xfrm flipH="1">
            <a:off x="2971800" y="3048000"/>
            <a:ext cx="152400" cy="2286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5486400" y="3200400"/>
            <a:ext cx="0" cy="2286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3733800" y="3124200"/>
            <a:ext cx="0" cy="2286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>
            <a:off x="4191000" y="3200400"/>
            <a:ext cx="76200" cy="2286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4953000" y="3200400"/>
            <a:ext cx="0" cy="2286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/>
          <a:lstStyle/>
          <a:p>
            <a:r>
              <a:rPr lang="en-US" dirty="0" smtClean="0"/>
              <a:t>BRIGHTNESS LEVEL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8839200" cy="502920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US" dirty="0" smtClean="0"/>
              <a:t>When is enough too much?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Acceptable brightness level is very much location dependent.  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For ordinance, a good starting number would be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5000 nits during daylight hours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200 nits during hours of darkness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For application evaluation, thorough consideration of ambient conditions imperative, with appropriate brightness maximums imposed.  </a:t>
            </a:r>
          </a:p>
          <a:p>
            <a:pPr lvl="1">
              <a:spcBef>
                <a:spcPts val="1200"/>
              </a:spcBef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BRIGHTNESS VERIFICATION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447800"/>
            <a:ext cx="8839200" cy="502920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US" dirty="0" smtClean="0"/>
              <a:t>Sign owner can promise but will it be delivered?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Sign owner can, with the press of a button, ratchet up sign brightness levels after installation.  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How to verify applicant’s brightness commitment?</a:t>
            </a:r>
          </a:p>
          <a:p>
            <a:pPr lvl="1"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“Brightness is in the eye of the beholder.”  One person’s brightness is another’s disabling glare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Will code officer’s subjective evaluation of sign brightness  be acceptable?  “Looks OK to me!”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BRIGHTNESS VERIFICATION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3733800"/>
          </a:xfrm>
        </p:spPr>
        <p:txBody>
          <a:bodyPr>
            <a:normAutofit/>
          </a:bodyPr>
          <a:lstStyle/>
          <a:p>
            <a:r>
              <a:rPr lang="en-US" dirty="0" smtClean="0"/>
              <a:t>Should municipality purchase a meter?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Can municipality justify meter expenditure?</a:t>
            </a:r>
          </a:p>
          <a:p>
            <a:pPr lvl="2">
              <a:spcAft>
                <a:spcPts val="600"/>
              </a:spcAft>
            </a:pPr>
            <a:r>
              <a:rPr lang="en-US" sz="2800" dirty="0" smtClean="0"/>
              <a:t>Footcandle meters cost from $100 - $1000.   </a:t>
            </a:r>
          </a:p>
          <a:p>
            <a:pPr lvl="2">
              <a:spcAft>
                <a:spcPts val="600"/>
              </a:spcAft>
            </a:pPr>
            <a:r>
              <a:rPr lang="en-US" sz="2800" dirty="0" smtClean="0"/>
              <a:t>Luminance meters cost $3000+.</a:t>
            </a:r>
          </a:p>
          <a:p>
            <a:pPr lvl="2">
              <a:spcAft>
                <a:spcPts val="600"/>
              </a:spcAft>
            </a:pPr>
            <a:r>
              <a:rPr lang="en-US" sz="2800" dirty="0" smtClean="0"/>
              <a:t>Meter NIST recalibration costs ± $500</a:t>
            </a:r>
          </a:p>
          <a:p>
            <a:pPr lvl="2">
              <a:spcAft>
                <a:spcPts val="600"/>
              </a:spcAft>
            </a:pPr>
            <a:r>
              <a:rPr lang="en-US" sz="2800" dirty="0" smtClean="0"/>
              <a:t>Large investment for occasional use</a:t>
            </a:r>
          </a:p>
        </p:txBody>
      </p:sp>
      <p:pic>
        <p:nvPicPr>
          <p:cNvPr id="6" name="Picture 5" descr="CashRegist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0" y="5029200"/>
            <a:ext cx="1421295" cy="15220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BRIGHTNESS VERIFICATION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229600" cy="5410200"/>
          </a:xfrm>
        </p:spPr>
        <p:txBody>
          <a:bodyPr>
            <a:normAutofit/>
          </a:bodyPr>
          <a:lstStyle/>
          <a:p>
            <a:pPr marL="285750" lvl="1">
              <a:buFont typeface="Arial" pitchFamily="34" charset="0"/>
              <a:buChar char="•"/>
            </a:pPr>
            <a:r>
              <a:rPr lang="en-US" sz="3200" dirty="0" smtClean="0"/>
              <a:t>Suggested Solutions – </a:t>
            </a:r>
          </a:p>
          <a:p>
            <a:pPr marL="574675" lvl="1" indent="-230188">
              <a:buNone/>
            </a:pPr>
            <a:r>
              <a:rPr lang="en-US" dirty="0" smtClean="0"/>
              <a:t>As part of application approval, hold applicant responsible for:</a:t>
            </a:r>
          </a:p>
          <a:p>
            <a:pPr marL="912813" lvl="1"/>
            <a:r>
              <a:rPr lang="en-US" dirty="0" smtClean="0"/>
              <a:t>demonstrating brightness commitment compliance</a:t>
            </a:r>
          </a:p>
          <a:p>
            <a:pPr marL="912813" lvl="1"/>
            <a:r>
              <a:rPr lang="en-US" dirty="0" smtClean="0"/>
              <a:t>subsequent further reduction of sign brightness if so required.  </a:t>
            </a:r>
          </a:p>
          <a:p>
            <a:pPr marL="912813" lvl="1"/>
            <a:r>
              <a:rPr lang="en-US" dirty="0" smtClean="0"/>
              <a:t> inviting municipality to witness taking of installed sign brightness readings, with documentation that meter is NIST certified.</a:t>
            </a:r>
          </a:p>
        </p:txBody>
      </p:sp>
      <p:pic>
        <p:nvPicPr>
          <p:cNvPr id="4" name="Picture 3" descr="LuminanceMete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48600" y="4800600"/>
            <a:ext cx="838200" cy="1213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BRIGHTNESS VERIFICATION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47800"/>
            <a:ext cx="6934200" cy="2743200"/>
          </a:xfrm>
        </p:spPr>
        <p:txBody>
          <a:bodyPr>
            <a:normAutofit/>
          </a:bodyPr>
          <a:lstStyle/>
          <a:p>
            <a:pPr lvl="1"/>
            <a:r>
              <a:rPr lang="en-US" dirty="0" smtClean="0"/>
              <a:t>Alternatively,  require that applicant provide municipality with an NIST certified luminance meter and to pay for subsequent annual recalibration.  </a:t>
            </a:r>
          </a:p>
          <a:p>
            <a:pPr lvl="1"/>
            <a:endParaRPr lang="en-US" dirty="0" smtClean="0"/>
          </a:p>
        </p:txBody>
      </p:sp>
      <p:pic>
        <p:nvPicPr>
          <p:cNvPr id="4" name="Picture 3" descr="LuminanceMete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77200" y="1981200"/>
            <a:ext cx="838200" cy="1213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5344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If board is to be on a State road, don’t rely on the State to protect your interests</a:t>
            </a:r>
          </a:p>
          <a:p>
            <a:pPr lvl="1"/>
            <a:r>
              <a:rPr lang="en-US" dirty="0" smtClean="0"/>
              <a:t>Just because they approved a sign, doesn’t mean</a:t>
            </a:r>
            <a:br>
              <a:rPr lang="en-US" dirty="0" smtClean="0"/>
            </a:br>
            <a:r>
              <a:rPr lang="en-US" dirty="0" smtClean="0"/>
              <a:t> it will satisfy your municipality’s needs.</a:t>
            </a:r>
          </a:p>
          <a:p>
            <a:r>
              <a:rPr lang="en-US" dirty="0" smtClean="0"/>
              <a:t>When it comes to electronic signs, it’s all about location.</a:t>
            </a:r>
          </a:p>
          <a:p>
            <a:r>
              <a:rPr lang="en-US" dirty="0" smtClean="0"/>
              <a:t>Remember your obligation to protect the health, safety and welfare of your citizens.  </a:t>
            </a:r>
          </a:p>
          <a:p>
            <a:pPr lvl="1"/>
            <a:r>
              <a:rPr lang="en-US" dirty="0" smtClean="0"/>
              <a:t>Irresponsible signage can directly impact all 3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7630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Enact an effective sign ordinance NOW!</a:t>
            </a:r>
          </a:p>
          <a:p>
            <a:pPr lvl="1"/>
            <a:r>
              <a:rPr lang="en-US" dirty="0" smtClean="0"/>
              <a:t>When an application arrives it’s too late</a:t>
            </a:r>
          </a:p>
          <a:p>
            <a:r>
              <a:rPr lang="en-US" dirty="0" smtClean="0"/>
              <a:t>The sign folks have a reputation for having it their way and they’re pros at it.  </a:t>
            </a:r>
          </a:p>
          <a:p>
            <a:pPr lvl="1"/>
            <a:r>
              <a:rPr lang="en-US" dirty="0" smtClean="0"/>
              <a:t>Their motto: “We win, you lose.”  </a:t>
            </a:r>
          </a:p>
          <a:p>
            <a:r>
              <a:rPr lang="en-US" dirty="0" smtClean="0"/>
              <a:t>During application review process, don’t leave anything to chance, don’t assume promises will become reality. </a:t>
            </a:r>
          </a:p>
          <a:p>
            <a:pPr lvl="1"/>
            <a:r>
              <a:rPr lang="en-US" dirty="0" smtClean="0"/>
              <a:t>Put it in writing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4800" y="1600201"/>
            <a:ext cx="8534400" cy="3352800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4300" dirty="0" smtClean="0"/>
              <a:t>Visit the Pennsylvania Outdoor Lighting Council website to obtain model ordinance language </a:t>
            </a:r>
            <a:r>
              <a:rPr lang="en-US" sz="4300" smtClean="0"/>
              <a:t>for electronic-sign </a:t>
            </a:r>
            <a:r>
              <a:rPr lang="en-US" sz="4300" dirty="0" smtClean="0"/>
              <a:t>lighting. </a:t>
            </a:r>
          </a:p>
          <a:p>
            <a:pPr algn="ctr">
              <a:buNone/>
            </a:pP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 smtClean="0"/>
              <a:t>www.polcouncil.org</a:t>
            </a:r>
          </a:p>
          <a:p>
            <a:endParaRPr lang="en-US" sz="4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22573</TotalTime>
  <Words>885</Words>
  <Application>Microsoft Office PowerPoint</Application>
  <PresentationFormat>On-screen Show (4:3)</PresentationFormat>
  <Paragraphs>121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  ADVICE FOR MUNICIPALITIES  ON HOW TO DEAL WITH  ELECTRONIC BILLBOARD LIGHTING ISSUES or HOW TO PREVENT GLARING ERRORS  Pennsylvania Outdoor Lighting Council A Pennsylvania Chapter of the International Dark Sky Assn </vt:lpstr>
      <vt:lpstr>WHAT HAS CHANGED?</vt:lpstr>
      <vt:lpstr>WHAT HAS CHANGED?</vt:lpstr>
      <vt:lpstr>Slide 4</vt:lpstr>
      <vt:lpstr>THE GOOD</vt:lpstr>
      <vt:lpstr>THE BAD</vt:lpstr>
      <vt:lpstr>THE UGLY</vt:lpstr>
      <vt:lpstr>LIGHTING IMPACT LOCATION DEPENDENT</vt:lpstr>
      <vt:lpstr>MINIMIZING THE UGLY</vt:lpstr>
      <vt:lpstr>MINIMIZING THE UGLY contd.</vt:lpstr>
      <vt:lpstr>MINIMIZING THE UGLY</vt:lpstr>
      <vt:lpstr>MINIMIZING THE UGLY contd.</vt:lpstr>
      <vt:lpstr>MEASURING SIGN BRIGHTNESS</vt:lpstr>
      <vt:lpstr>MEASURING SIGN BRIGHTNESS</vt:lpstr>
      <vt:lpstr>MEASURING SIGN BRIGHTNESS</vt:lpstr>
      <vt:lpstr>BRIGHTNESS LEVEL</vt:lpstr>
      <vt:lpstr>BRIGHTNESS VERIFICATION</vt:lpstr>
      <vt:lpstr>BRIGHTNESS VERIFICATION</vt:lpstr>
      <vt:lpstr>BRIGHTNESS VERIFICATION</vt:lpstr>
      <vt:lpstr>BRIGHTNESS VERIFICATION</vt:lpstr>
      <vt:lpstr>CONCLUSIONS</vt:lpstr>
      <vt:lpstr>CONCLUSIONS</vt:lpstr>
      <vt:lpstr>Slide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ELECTRONIC BILLBOARDS</dc:title>
  <dc:creator>Stan Stubbe</dc:creator>
  <cp:lastModifiedBy>Stan Stubbe</cp:lastModifiedBy>
  <cp:revision>56</cp:revision>
  <dcterms:created xsi:type="dcterms:W3CDTF">2017-01-27T01:03:25Z</dcterms:created>
  <dcterms:modified xsi:type="dcterms:W3CDTF">2017-03-23T23:04:54Z</dcterms:modified>
</cp:coreProperties>
</file>